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4" r:id="rId9"/>
    <p:sldId id="262" r:id="rId10"/>
    <p:sldId id="275" r:id="rId11"/>
    <p:sldId id="278" r:id="rId12"/>
    <p:sldId id="266" r:id="rId13"/>
    <p:sldId id="269" r:id="rId14"/>
    <p:sldId id="268" r:id="rId15"/>
    <p:sldId id="271" r:id="rId16"/>
    <p:sldId id="272" r:id="rId17"/>
    <p:sldId id="277" r:id="rId18"/>
    <p:sldId id="265" r:id="rId19"/>
    <p:sldId id="270" r:id="rId20"/>
    <p:sldId id="274" r:id="rId21"/>
    <p:sldId id="273" r:id="rId22"/>
    <p:sldId id="282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1D61"/>
    <a:srgbClr val="2E4482"/>
    <a:srgbClr val="000000"/>
    <a:srgbClr val="FF9933"/>
    <a:srgbClr val="608BB3"/>
    <a:srgbClr val="FFC727"/>
    <a:srgbClr val="546BAB"/>
    <a:srgbClr val="416687"/>
    <a:srgbClr val="1318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02CD2-1267-4923-AD6B-FCF9CB920C25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AADF6-8411-4B3C-B3F1-E4655E733D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46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B008-07DF-0CBB-62C8-60CFD0424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8C4C32-C935-B503-E0D2-985391CFC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FF50E-AD35-FADF-60FD-7AEE4EA87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B6E-626C-4451-8325-69454D45492C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EA1AD-F874-80F7-FBE4-8E3807EF0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EF167-78F1-907D-81A3-777C5C671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3565-E9EC-478E-964C-9DB3BA04CD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593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DAFF9-21C2-FD5A-FEA7-3488AF120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3A972-5A82-CD50-F4E5-32D7E9CFD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8E6DF-62A9-68EA-FBD8-EA12628BF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B6E-626C-4451-8325-69454D45492C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8B75A-1E51-0CEF-9DC7-4430544C6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B8C6C-302C-9DE5-9CC0-0A47C3F1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3565-E9EC-478E-964C-9DB3BA04CD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61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D1B923-4297-0C3B-8CE0-F2CE7E29D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B1A256-43AC-6804-20E2-E64E31ADA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D1241-9053-13B1-529D-0365E8DE6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B6E-626C-4451-8325-69454D45492C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C8C20-12F5-35D0-D2DB-945CBEA15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3A9CA-0517-81BD-6339-4CE33CC1D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3565-E9EC-478E-964C-9DB3BA04CD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60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4584F-BFC4-CEB9-4A89-6734943F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7B81B-562C-01FD-85BF-2677EB1A5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4CC11-19E3-E4F8-7C9A-0AFAB8B0E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B6E-626C-4451-8325-69454D45492C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7A2BF-D3BF-A5DA-1BDA-FC673A51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6277A-0109-6D16-19A1-77EF96A2F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3565-E9EC-478E-964C-9DB3BA04CD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7421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5672-7497-B234-D5C9-F42875D76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C12B7-C7FF-A97C-7B0D-1944E7FB9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ED8AE-00DF-8EC4-7029-2EDFEE845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B6E-626C-4451-8325-69454D45492C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D0A10-166F-882E-3CBE-C61BF10BE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99DC5-8AD6-1499-749F-8881AB95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3565-E9EC-478E-964C-9DB3BA04CD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56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7D2E-867D-EE29-E488-ACCFE617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7AE52-266C-5B7D-EBD0-A1A000A850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FD8AE-9CB9-0B18-74BC-1DB90A4BD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898657-4C68-BD19-DBC0-F0F26980D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B6E-626C-4451-8325-69454D45492C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F7536-E6B5-8650-EE32-EFAEF7A5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869BB-9C59-BF12-70C6-934B807C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3565-E9EC-478E-964C-9DB3BA04CD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103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7A594-613D-50D5-FDE7-9C466214F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87F07-CE06-23F6-D060-8A3A35653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C007A-6EA4-D65B-1368-74CA41379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8C7159-0B4B-7408-D705-96AB53DFD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AA74F-27B3-3E38-15A8-FA8896428B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C6354E-0031-ACD1-C742-47C68494D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B6E-626C-4451-8325-69454D45492C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A46357-03F8-57A4-BA25-4D68C9D2D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6A1C8A-5DD6-872B-DE3D-37F9B365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3565-E9EC-478E-964C-9DB3BA04CD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610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2767C-93C8-DC5D-85AF-F08818DF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676C4-9DC0-51CD-4047-E274FBDD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B6E-626C-4451-8325-69454D45492C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4D4E5-1591-3033-4884-7E638EB2B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FE7593-7D86-57D4-C91A-185BC9A4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3565-E9EC-478E-964C-9DB3BA04CD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1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2E23D3-44D2-2B90-9C4D-D22C3BD49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B6E-626C-4451-8325-69454D45492C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322FA-2357-70EC-2BCD-4898F0583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6622-4576-9D2B-957E-DE0B6B0B5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3565-E9EC-478E-964C-9DB3BA04CD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801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7BD3F-4CF8-95DF-B3FD-0032588D5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3782B-B041-52C0-BA17-54D620970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181E23-9DE5-7C11-E1D8-D2A599DBA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6C565C-7721-B2FD-14E9-A5CA7C5CA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B6E-626C-4451-8325-69454D45492C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A2C9B-BACC-D3AC-FF69-AD77032D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F7ED7-1BB8-A342-7836-3B4BF3B65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3565-E9EC-478E-964C-9DB3BA04CD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709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FE77-3C77-E67C-9A34-A30F2602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53F9B2-2198-EE62-DD0C-8867EE292D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D4329-E139-E4A0-15FD-58AA17EF2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204C1-F8AE-A141-8D35-8C92098B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B6E-626C-4451-8325-69454D45492C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2D835-910E-200F-4FD4-DB7165BEB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827D8-2DA1-A79E-4F0F-9A58B797B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93565-E9EC-478E-964C-9DB3BA04CD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36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3DC08D-03CD-B5F0-3AA4-96F1B7D0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7FCED-F034-A615-3B2B-507B63A01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B29AE-8445-D9CB-6D0E-0391D8786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F8B6E-626C-4451-8325-69454D45492C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6C7F6-CBB5-DBF5-9ECD-1C1CB4EB1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45BA5-6071-B5FC-913B-346A1A23D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93565-E9EC-478E-964C-9DB3BA04CD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5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ED120-C965-99C2-86C7-2D84A7A79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effectLst>
                  <a:glow rad="127000">
                    <a:srgbClr val="608BB3"/>
                  </a:glow>
                </a:effectLst>
                <a:latin typeface="Montserrat Alternates Black" panose="00000A00000000000000" pitchFamily="2" charset="0"/>
              </a:rPr>
              <a:t>team </a:t>
            </a:r>
            <a:r>
              <a:rPr lang="en-GB" dirty="0">
                <a:solidFill>
                  <a:schemeClr val="bg1"/>
                </a:solidFill>
                <a:effectLst>
                  <a:glow rad="127000">
                    <a:srgbClr val="416687"/>
                  </a:glow>
                </a:effectLst>
                <a:latin typeface="Montserrat Alternates Black" panose="00000A00000000000000" pitchFamily="2" charset="0"/>
              </a:rPr>
              <a:t>MINDACTIVITY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347B3-C29D-42DE-753C-1F0FEF438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8159" y="4057491"/>
            <a:ext cx="3535680" cy="49244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effectLst>
                  <a:glow rad="127000">
                    <a:srgbClr val="546BAB"/>
                  </a:glow>
                </a:effectLst>
                <a:latin typeface="Montserrat Alternates Black" panose="00000A00000000000000" pitchFamily="2" charset="0"/>
              </a:rPr>
              <a:t>2022 Demo Day</a:t>
            </a:r>
            <a:endParaRPr lang="en-GB" dirty="0">
              <a:effectLst>
                <a:glow rad="127000">
                  <a:srgbClr val="546BAB"/>
                </a:glow>
              </a:effectLst>
              <a:latin typeface="Montserrat Alternates Black" panose="00000A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BC03A-EBEE-61FD-40DA-15029EA6D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3" y="4639626"/>
            <a:ext cx="1276351" cy="127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3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5565-DC25-0CB3-74CD-E731B0A9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Montserrat Alternates Black" panose="00000A00000000000000" pitchFamily="2" charset="0"/>
              </a:rPr>
              <a:t>User Personas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DB7CE-E305-DDE1-57B9-0D0556B97D45}"/>
              </a:ext>
            </a:extLst>
          </p:cNvPr>
          <p:cNvSpPr txBox="1"/>
          <p:nvPr/>
        </p:nvSpPr>
        <p:spPr>
          <a:xfrm>
            <a:off x="944880" y="1812220"/>
            <a:ext cx="5281895" cy="2031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b="1" dirty="0"/>
              <a:t>Name</a:t>
            </a:r>
            <a:r>
              <a:rPr lang="en-GB" dirty="0"/>
              <a:t>: John</a:t>
            </a:r>
            <a:br>
              <a:rPr lang="en-GB" dirty="0"/>
            </a:br>
            <a:r>
              <a:rPr lang="en-GB" b="1" dirty="0"/>
              <a:t>Age: </a:t>
            </a:r>
            <a:r>
              <a:rPr lang="en-GB" dirty="0"/>
              <a:t>55</a:t>
            </a:r>
          </a:p>
          <a:p>
            <a:r>
              <a:rPr lang="en-GB" b="1" dirty="0"/>
              <a:t>Gender: </a:t>
            </a:r>
            <a:r>
              <a:rPr lang="en-GB" dirty="0"/>
              <a:t>male</a:t>
            </a:r>
          </a:p>
          <a:p>
            <a:r>
              <a:rPr lang="en-GB" b="1" dirty="0"/>
              <a:t>Education: </a:t>
            </a:r>
            <a:r>
              <a:rPr lang="en-GB" dirty="0"/>
              <a:t>MBA</a:t>
            </a:r>
          </a:p>
          <a:p>
            <a:r>
              <a:rPr lang="en-GB" b="1" dirty="0"/>
              <a:t>Previous Occupation: </a:t>
            </a:r>
            <a:r>
              <a:rPr lang="en-GB" dirty="0"/>
              <a:t>Director/Employee Assistant Div.</a:t>
            </a:r>
          </a:p>
          <a:p>
            <a:r>
              <a:rPr lang="en-GB" b="1" dirty="0"/>
              <a:t>Extroversion Type: </a:t>
            </a:r>
            <a:r>
              <a:rPr lang="en-GB" dirty="0"/>
              <a:t>Extrovert</a:t>
            </a:r>
          </a:p>
          <a:p>
            <a:r>
              <a:rPr lang="en-GB" b="1" dirty="0"/>
              <a:t>Level of physical activity: </a:t>
            </a:r>
            <a:r>
              <a:rPr lang="en-GB" dirty="0"/>
              <a:t>Sedentary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E4C16-C58F-E0E8-59D1-83AE0B629CCC}"/>
              </a:ext>
            </a:extLst>
          </p:cNvPr>
          <p:cNvSpPr txBox="1"/>
          <p:nvPr/>
        </p:nvSpPr>
        <p:spPr>
          <a:xfrm>
            <a:off x="6746240" y="1812220"/>
            <a:ext cx="2834640" cy="1754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As an extroverted </a:t>
            </a:r>
            <a:r>
              <a:rPr lang="en-GB" dirty="0" err="1">
                <a:solidFill>
                  <a:schemeClr val="tx1"/>
                </a:solidFill>
              </a:rPr>
              <a:t>bootcamper</a:t>
            </a:r>
            <a:r>
              <a:rPr lang="en-GB" dirty="0">
                <a:solidFill>
                  <a:schemeClr val="tx1"/>
                </a:solidFill>
              </a:rPr>
              <a:t>, I want an app that includes an interactive blog feature so that I can connect with other </a:t>
            </a:r>
            <a:r>
              <a:rPr lang="en-GB" dirty="0" err="1">
                <a:solidFill>
                  <a:schemeClr val="tx1"/>
                </a:solidFill>
              </a:rPr>
              <a:t>bootcampers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214BB-0682-8C09-EFC6-21CF0995FFFE}"/>
              </a:ext>
            </a:extLst>
          </p:cNvPr>
          <p:cNvSpPr txBox="1"/>
          <p:nvPr/>
        </p:nvSpPr>
        <p:spPr>
          <a:xfrm>
            <a:off x="8290560" y="2949414"/>
            <a:ext cx="3474720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As a </a:t>
            </a:r>
            <a:r>
              <a:rPr lang="en-GB" dirty="0" err="1">
                <a:solidFill>
                  <a:schemeClr val="tx1"/>
                </a:solidFill>
              </a:rPr>
              <a:t>bootcamper</a:t>
            </a:r>
            <a:r>
              <a:rPr lang="en-GB" dirty="0">
                <a:solidFill>
                  <a:schemeClr val="tx1"/>
                </a:solidFill>
              </a:rPr>
              <a:t> with low level of physical activity, I want to use a stress relief app with a timer,</a:t>
            </a:r>
          </a:p>
          <a:p>
            <a:r>
              <a:rPr lang="en-GB" dirty="0">
                <a:solidFill>
                  <a:schemeClr val="tx1"/>
                </a:solidFill>
              </a:rPr>
              <a:t>So that I can use it for exercise as well as meditation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38974-5AA4-4A6C-6051-097C4FF32421}"/>
              </a:ext>
            </a:extLst>
          </p:cNvPr>
          <p:cNvSpPr txBox="1"/>
          <p:nvPr/>
        </p:nvSpPr>
        <p:spPr>
          <a:xfrm>
            <a:off x="944880" y="4053839"/>
            <a:ext cx="3739550" cy="20313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b="1" dirty="0"/>
              <a:t>Name: </a:t>
            </a:r>
            <a:r>
              <a:rPr lang="en-GB" dirty="0"/>
              <a:t>Esther</a:t>
            </a:r>
          </a:p>
          <a:p>
            <a:r>
              <a:rPr lang="en-GB" b="1" dirty="0"/>
              <a:t>Age: </a:t>
            </a:r>
            <a:r>
              <a:rPr lang="en-GB" dirty="0"/>
              <a:t>30</a:t>
            </a:r>
          </a:p>
          <a:p>
            <a:r>
              <a:rPr lang="en-GB" b="1" dirty="0"/>
              <a:t>Gender: </a:t>
            </a:r>
            <a:r>
              <a:rPr lang="en-GB" dirty="0"/>
              <a:t>female</a:t>
            </a:r>
          </a:p>
          <a:p>
            <a:r>
              <a:rPr lang="en-GB" b="1" dirty="0"/>
              <a:t>Education: </a:t>
            </a:r>
            <a:r>
              <a:rPr lang="en-GB" dirty="0"/>
              <a:t>Psychology A-Levels</a:t>
            </a:r>
          </a:p>
          <a:p>
            <a:r>
              <a:rPr lang="en-GB" b="1" dirty="0"/>
              <a:t>Previous Occupation: </a:t>
            </a:r>
            <a:r>
              <a:rPr lang="en-GB" dirty="0"/>
              <a:t>self-employed</a:t>
            </a:r>
          </a:p>
          <a:p>
            <a:r>
              <a:rPr lang="en-GB" b="1" dirty="0"/>
              <a:t>Extroversion Type: </a:t>
            </a:r>
            <a:r>
              <a:rPr lang="en-GB" dirty="0"/>
              <a:t>Introvert</a:t>
            </a:r>
          </a:p>
          <a:p>
            <a:r>
              <a:rPr lang="en-GB" b="1" dirty="0"/>
              <a:t>Level of physical activity: </a:t>
            </a:r>
            <a:r>
              <a:rPr lang="en-GB" dirty="0"/>
              <a:t>Quite active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94A69-C64A-90D8-0CC6-6988699FA4B6}"/>
              </a:ext>
            </a:extLst>
          </p:cNvPr>
          <p:cNvSpPr txBox="1"/>
          <p:nvPr/>
        </p:nvSpPr>
        <p:spPr>
          <a:xfrm>
            <a:off x="5394960" y="4172580"/>
            <a:ext cx="3434080" cy="14773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546BAB"/>
                </a:solidFill>
              </a:rPr>
              <a:t>As an introverted </a:t>
            </a:r>
            <a:r>
              <a:rPr lang="en-GB" dirty="0" err="1">
                <a:solidFill>
                  <a:srgbClr val="546BAB"/>
                </a:solidFill>
              </a:rPr>
              <a:t>bootcamper</a:t>
            </a:r>
            <a:r>
              <a:rPr lang="en-GB" dirty="0">
                <a:solidFill>
                  <a:srgbClr val="546BAB"/>
                </a:solidFill>
              </a:rPr>
              <a:t>, I want an app which includes a meditation timer, so that I can spend some time in silence with my own mind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2A846-2238-4BA4-CDA0-1F0A51456E76}"/>
              </a:ext>
            </a:extLst>
          </p:cNvPr>
          <p:cNvSpPr txBox="1"/>
          <p:nvPr/>
        </p:nvSpPr>
        <p:spPr>
          <a:xfrm>
            <a:off x="7020560" y="5332612"/>
            <a:ext cx="4480560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546BAB"/>
                </a:solidFill>
              </a:rPr>
              <a:t>As a </a:t>
            </a:r>
            <a:r>
              <a:rPr lang="en-GB" dirty="0" err="1">
                <a:solidFill>
                  <a:srgbClr val="546BAB"/>
                </a:solidFill>
              </a:rPr>
              <a:t>bootcamper</a:t>
            </a:r>
            <a:r>
              <a:rPr lang="en-GB" dirty="0">
                <a:solidFill>
                  <a:srgbClr val="546BAB"/>
                </a:solidFill>
              </a:rPr>
              <a:t> with a high activity level, I want a stress relief app </a:t>
            </a:r>
          </a:p>
          <a:p>
            <a:r>
              <a:rPr lang="en-GB" dirty="0">
                <a:solidFill>
                  <a:srgbClr val="546BAB"/>
                </a:solidFill>
              </a:rPr>
              <a:t>So that I can have relaxing downtime</a:t>
            </a:r>
          </a:p>
        </p:txBody>
      </p:sp>
    </p:spTree>
    <p:extLst>
      <p:ext uri="{BB962C8B-B14F-4D97-AF65-F5344CB8AC3E}">
        <p14:creationId xmlns:p14="http://schemas.microsoft.com/office/powerpoint/2010/main" val="1988930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5D88C-11A9-A62D-BE4C-21AA9886B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rgbClr val="002060"/>
                </a:solidFill>
                <a:latin typeface="Montserrat Alternates Black" panose="00000A00000000000000" pitchFamily="2" charset="0"/>
              </a:rPr>
              <a:t>Colour Palette </a:t>
            </a:r>
            <a:r>
              <a:rPr lang="en-GB" dirty="0">
                <a:latin typeface="Montserrat Alternates Black" panose="00000A00000000000000" pitchFamily="2" charset="0"/>
              </a:rPr>
              <a:t>&amp; </a:t>
            </a:r>
            <a:r>
              <a:rPr lang="en-GB" dirty="0">
                <a:solidFill>
                  <a:srgbClr val="2E4482"/>
                </a:solidFill>
                <a:latin typeface="Montserrat Alternates Black" panose="00000A00000000000000" pitchFamily="2" charset="0"/>
              </a:rPr>
              <a:t>Font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97A04A-396E-0258-DB59-179E70A8E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53" y="1554162"/>
            <a:ext cx="6272771" cy="458660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67B781-016F-EA9B-4336-74D2646B3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011" y="1554162"/>
            <a:ext cx="3185142" cy="458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136432-97D9-2035-57E0-D1FE53F95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1" y="1778001"/>
            <a:ext cx="5224179" cy="352552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92C8989-FB73-8B37-2099-AF05F3B86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20" y="1686561"/>
            <a:ext cx="5816307" cy="4358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B9A05C-AA8A-8F5C-2135-AEAB7F8AEDB2}"/>
              </a:ext>
            </a:extLst>
          </p:cNvPr>
          <p:cNvSpPr txBox="1"/>
          <p:nvPr/>
        </p:nvSpPr>
        <p:spPr>
          <a:xfrm>
            <a:off x="4177045" y="438238"/>
            <a:ext cx="38379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441D61"/>
                </a:solidFill>
                <a:latin typeface="Montserrat Alternates Black" panose="00000A00000000000000" pitchFamily="2" charset="0"/>
              </a:rPr>
              <a:t>Wireframes</a:t>
            </a:r>
          </a:p>
        </p:txBody>
      </p:sp>
    </p:spTree>
    <p:extLst>
      <p:ext uri="{BB962C8B-B14F-4D97-AF65-F5344CB8AC3E}">
        <p14:creationId xmlns:p14="http://schemas.microsoft.com/office/powerpoint/2010/main" val="247327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C26E-60A3-754B-1D6F-A5EC13CC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Montserrat Alternates Black" panose="00000A00000000000000" pitchFamily="2" charset="0"/>
              </a:rPr>
              <a:t>Database Structure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80368C-3080-14B7-3F20-0110E24CA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714" y="1690688"/>
            <a:ext cx="9699086" cy="33568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94B295-E7AF-50D4-38CE-6C0C34362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844" y="3827461"/>
            <a:ext cx="4467956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91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3E7B-4433-5885-180A-B076DB5FB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7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Montserrat Alternates Black" panose="00000A00000000000000" pitchFamily="2" charset="0"/>
              </a:rPr>
              <a:t>Component Tree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90F92E-FF44-0D7B-466E-F00FA101A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196" y="1825625"/>
            <a:ext cx="8863607" cy="4351338"/>
          </a:xfrm>
        </p:spPr>
      </p:pic>
    </p:spTree>
    <p:extLst>
      <p:ext uri="{BB962C8B-B14F-4D97-AF65-F5344CB8AC3E}">
        <p14:creationId xmlns:p14="http://schemas.microsoft.com/office/powerpoint/2010/main" val="1256671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D744C-C809-AEF2-6BF7-683025AA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Montserrat Alternates Black" panose="00000A00000000000000" pitchFamily="2" charset="0"/>
              </a:rPr>
              <a:t>Agile Methodology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4E1891-1BBC-35BC-B86D-0DCE07A95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40" y="1803582"/>
            <a:ext cx="6171882" cy="41652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4C8FF3-8833-C0F6-23C2-E659EA30F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680" y="1803582"/>
            <a:ext cx="3200400" cy="31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94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EB2AE-E4E7-809C-4007-9984B73E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Montserrat Alternates Black" panose="00000A00000000000000" pitchFamily="2" charset="0"/>
              </a:rPr>
              <a:t>Daily Scrum Ceremonies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653F1C-A459-4649-4541-7AA62D601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54" y="1690688"/>
            <a:ext cx="8896312" cy="4486275"/>
          </a:xfrm>
        </p:spPr>
      </p:pic>
    </p:spTree>
    <p:extLst>
      <p:ext uri="{BB962C8B-B14F-4D97-AF65-F5344CB8AC3E}">
        <p14:creationId xmlns:p14="http://schemas.microsoft.com/office/powerpoint/2010/main" val="142390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05526-44CA-CE66-1021-6A562F7D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Montserrat Alternates Black" panose="00000A00000000000000" pitchFamily="2" charset="0"/>
              </a:rPr>
              <a:t>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31544-58F1-57E7-59AC-0E31509CC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9538" y="1554323"/>
            <a:ext cx="4892040" cy="622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546BAB"/>
                </a:solidFill>
                <a:latin typeface="Montserrat Alternates Black" panose="00000A00000000000000" pitchFamily="2" charset="0"/>
              </a:rPr>
              <a:t>Sprint planning twice a 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18CDB-7B29-A336-0582-D2A45E5BA401}"/>
              </a:ext>
            </a:extLst>
          </p:cNvPr>
          <p:cNvSpPr txBox="1"/>
          <p:nvPr/>
        </p:nvSpPr>
        <p:spPr>
          <a:xfrm>
            <a:off x="3854332" y="2771465"/>
            <a:ext cx="455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C727"/>
                </a:solidFill>
                <a:latin typeface="Montserrat Alternates Black" panose="00000A00000000000000" pitchFamily="2" charset="0"/>
              </a:rPr>
              <a:t>Building a spring backlog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70C6515-365F-7BD2-B1B7-1FA49F85C89E}"/>
              </a:ext>
            </a:extLst>
          </p:cNvPr>
          <p:cNvSpPr/>
          <p:nvPr/>
        </p:nvSpPr>
        <p:spPr>
          <a:xfrm>
            <a:off x="5882639" y="2156521"/>
            <a:ext cx="457200" cy="528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0339DF0-8043-9863-1630-42242D3171DC}"/>
              </a:ext>
            </a:extLst>
          </p:cNvPr>
          <p:cNvSpPr/>
          <p:nvPr/>
        </p:nvSpPr>
        <p:spPr>
          <a:xfrm>
            <a:off x="5902959" y="3340789"/>
            <a:ext cx="457200" cy="528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17116B-392E-E8B0-5A9E-35AC529F9B61}"/>
              </a:ext>
            </a:extLst>
          </p:cNvPr>
          <p:cNvSpPr txBox="1"/>
          <p:nvPr/>
        </p:nvSpPr>
        <p:spPr>
          <a:xfrm>
            <a:off x="2722761" y="3901176"/>
            <a:ext cx="7085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  <a:latin typeface="Montserrat Alternates Black" panose="00000A00000000000000" pitchFamily="2" charset="0"/>
              </a:rPr>
              <a:t>Moving tickets from In Progress to Done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8E1C953-99BD-1240-E6D0-483D93CEE62B}"/>
              </a:ext>
            </a:extLst>
          </p:cNvPr>
          <p:cNvSpPr/>
          <p:nvPr/>
        </p:nvSpPr>
        <p:spPr>
          <a:xfrm>
            <a:off x="5898587" y="4515317"/>
            <a:ext cx="457200" cy="528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704D8-47C1-B7DF-7A25-F14B9DB2AA8F}"/>
              </a:ext>
            </a:extLst>
          </p:cNvPr>
          <p:cNvSpPr txBox="1"/>
          <p:nvPr/>
        </p:nvSpPr>
        <p:spPr>
          <a:xfrm>
            <a:off x="4009531" y="5133238"/>
            <a:ext cx="4172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608BB3"/>
                </a:solidFill>
                <a:latin typeface="Montserrat Alternates Black" panose="00000A00000000000000" pitchFamily="2" charset="0"/>
              </a:rPr>
              <a:t>Daily scrum to check in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DB267043-9C51-3763-845B-A71DA5995557}"/>
              </a:ext>
            </a:extLst>
          </p:cNvPr>
          <p:cNvSpPr/>
          <p:nvPr/>
        </p:nvSpPr>
        <p:spPr>
          <a:xfrm rot="18549913">
            <a:off x="1783687" y="2653788"/>
            <a:ext cx="2095517" cy="253813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3E3B9A5A-9959-1F91-005A-FB6F2872A764}"/>
              </a:ext>
            </a:extLst>
          </p:cNvPr>
          <p:cNvSpPr/>
          <p:nvPr/>
        </p:nvSpPr>
        <p:spPr>
          <a:xfrm rot="996961">
            <a:off x="1834924" y="4947885"/>
            <a:ext cx="2095517" cy="253813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16C83-77B2-E925-90CE-0F72989AD829}"/>
              </a:ext>
            </a:extLst>
          </p:cNvPr>
          <p:cNvSpPr txBox="1"/>
          <p:nvPr/>
        </p:nvSpPr>
        <p:spPr>
          <a:xfrm>
            <a:off x="838200" y="3759820"/>
            <a:ext cx="22174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Montserrat Alternates Black" panose="00000A00000000000000" pitchFamily="2" charset="0"/>
              </a:rPr>
              <a:t>Surface blockers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235CD9-DE91-A561-017F-CF836F0957B7}"/>
              </a:ext>
            </a:extLst>
          </p:cNvPr>
          <p:cNvSpPr txBox="1"/>
          <p:nvPr/>
        </p:nvSpPr>
        <p:spPr>
          <a:xfrm>
            <a:off x="4374944" y="6212824"/>
            <a:ext cx="3504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rgbClr val="7030A0"/>
                </a:solidFill>
                <a:latin typeface="Montserrat Alternates Black" panose="00000A00000000000000" pitchFamily="2" charset="0"/>
              </a:rPr>
              <a:t>Daily Retrospective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8089E90-997B-62BD-B06F-AB028AC37D22}"/>
              </a:ext>
            </a:extLst>
          </p:cNvPr>
          <p:cNvSpPr/>
          <p:nvPr/>
        </p:nvSpPr>
        <p:spPr>
          <a:xfrm>
            <a:off x="5898587" y="5684504"/>
            <a:ext cx="457200" cy="5283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762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0C18F-7D3A-80E9-6EF1-099DA2632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>
                <a:solidFill>
                  <a:srgbClr val="7030A0"/>
                </a:solidFill>
                <a:latin typeface="Montserrat Alternates Black" panose="00000A00000000000000" pitchFamily="2" charset="0"/>
              </a:rPr>
              <a:t>M</a:t>
            </a:r>
            <a:r>
              <a:rPr lang="en-GB" dirty="0" err="1">
                <a:latin typeface="Montserrat Alternates Black" panose="00000A00000000000000" pitchFamily="2" charset="0"/>
              </a:rPr>
              <a:t>o</a:t>
            </a:r>
            <a:r>
              <a:rPr lang="en-GB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ontserrat Alternates Black" panose="00000A00000000000000" pitchFamily="2" charset="0"/>
              </a:rPr>
              <a:t>S</a:t>
            </a:r>
            <a:r>
              <a:rPr lang="en-GB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ontserrat Alternates Black" panose="00000A00000000000000" pitchFamily="2" charset="0"/>
              </a:rPr>
              <a:t>C</a:t>
            </a:r>
            <a:r>
              <a:rPr lang="en-GB" dirty="0" err="1">
                <a:latin typeface="Montserrat Alternates Black" panose="00000A00000000000000" pitchFamily="2" charset="0"/>
              </a:rPr>
              <a:t>o</a:t>
            </a:r>
            <a:r>
              <a:rPr lang="en-GB" dirty="0" err="1">
                <a:solidFill>
                  <a:srgbClr val="00B0F0"/>
                </a:solidFill>
                <a:latin typeface="Montserrat Alternates Black" panose="00000A00000000000000" pitchFamily="2" charset="0"/>
              </a:rPr>
              <a:t>W</a:t>
            </a:r>
            <a:r>
              <a:rPr lang="en-GB" dirty="0">
                <a:latin typeface="Montserrat Alternates Black" panose="00000A00000000000000" pitchFamily="2" charset="0"/>
              </a:rPr>
              <a:t> to MVP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9DF5DD-8558-3D6A-6B02-F262C0178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30" y="1648930"/>
            <a:ext cx="8487606" cy="468455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842256-A333-5338-8E29-CDF3CAC50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290" y="4849957"/>
            <a:ext cx="5007692" cy="1175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AEBA39-05A7-43E6-3139-7C579E1FC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14" y="2861495"/>
            <a:ext cx="4441444" cy="168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29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9183-2377-8256-9951-2BC5C6FE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Montserrat Alternates Black" panose="00000A00000000000000" pitchFamily="2" charset="0"/>
              </a:rPr>
              <a:t>Tech Stack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E3D2C-3525-213B-BE84-8961C1ADD6F8}"/>
              </a:ext>
            </a:extLst>
          </p:cNvPr>
          <p:cNvSpPr txBox="1"/>
          <p:nvPr/>
        </p:nvSpPr>
        <p:spPr>
          <a:xfrm>
            <a:off x="1795115" y="1988990"/>
            <a:ext cx="1648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Montserrat Alternates Black" panose="00000A00000000000000" pitchFamily="2" charset="0"/>
              </a:rPr>
              <a:t>Front </a:t>
            </a:r>
            <a:r>
              <a:rPr lang="en-GB" sz="2400" dirty="0">
                <a:latin typeface="Montserrat Alternates Black" panose="00000A00000000000000" pitchFamily="2" charset="0"/>
              </a:rPr>
              <a:t>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D9C59-AFF4-F2DC-3DD7-38883079C401}"/>
              </a:ext>
            </a:extLst>
          </p:cNvPr>
          <p:cNvSpPr txBox="1"/>
          <p:nvPr/>
        </p:nvSpPr>
        <p:spPr>
          <a:xfrm>
            <a:off x="5230691" y="1921416"/>
            <a:ext cx="1784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Montserrat Alternates Black" panose="00000A00000000000000" pitchFamily="2" charset="0"/>
              </a:rPr>
              <a:t>Back 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A3C00A-8983-F785-89C6-F9B503135D44}"/>
              </a:ext>
            </a:extLst>
          </p:cNvPr>
          <p:cNvSpPr txBox="1"/>
          <p:nvPr/>
        </p:nvSpPr>
        <p:spPr>
          <a:xfrm>
            <a:off x="8958671" y="1921416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Montserrat Alternates Black" panose="00000A00000000000000" pitchFamily="2" charset="0"/>
              </a:rPr>
              <a:t>Testing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5E8033-B4C9-F5F5-A4A3-32C189DAC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12" y="2844540"/>
            <a:ext cx="1107224" cy="9628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4E26AB-0CFF-26CD-72A6-215CA44DB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2702170"/>
            <a:ext cx="998220" cy="9982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11BEF4-9036-C94A-4CE3-3168BE575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90" y="4013460"/>
            <a:ext cx="714068" cy="10071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45CDAB-7657-5695-AD9C-968A8E21C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4013460"/>
            <a:ext cx="714068" cy="10057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142E06-6AC3-8C5B-17B6-0480AFEF55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59" y="2702170"/>
            <a:ext cx="2530947" cy="7078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934699E-2792-2E3E-3EF9-7B102AE50A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205" y="3586872"/>
            <a:ext cx="1774506" cy="162189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E15EAA-FAD4-4EE2-B20D-ED103D673E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90" y="3586872"/>
            <a:ext cx="1841715" cy="11229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CF3F238-396D-9F12-4281-00E835E502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872" y="4892101"/>
            <a:ext cx="1777359" cy="53894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12733AC-6D46-F3E8-16A0-97AF6838C1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40" y="4998087"/>
            <a:ext cx="2356557" cy="13255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CE934B8-7219-A6B4-4B41-10088F86B8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943" y="2809111"/>
            <a:ext cx="1124066" cy="123977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879486-FF97-B48A-4001-3DF2098FB9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671" y="3451427"/>
            <a:ext cx="1124066" cy="112406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DBB1501-D907-7141-0EED-1CF8FCB387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773" y="2729486"/>
            <a:ext cx="1812443" cy="56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17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339C-9351-B4E4-57D2-03687DC0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Montserrat Alternates Black" panose="00000A00000000000000" pitchFamily="2" charset="0"/>
              </a:rPr>
              <a:t>Meet the Team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36FF22-DA1D-03DB-5F97-B7D38B644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810" y="2314734"/>
            <a:ext cx="2339340" cy="236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25E799-207F-D1D1-1197-E8152EA30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4" y="2350294"/>
            <a:ext cx="2377440" cy="23317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A9A826-8131-704A-AF28-314B7A279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55" y="2502694"/>
            <a:ext cx="2346960" cy="2324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4A1B3A-5F0D-498A-14DE-F0345AB7C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320" y="2388394"/>
            <a:ext cx="2308860" cy="22936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4FD944-E473-4102-3D8F-AD43D0100830}"/>
              </a:ext>
            </a:extLst>
          </p:cNvPr>
          <p:cNvSpPr txBox="1"/>
          <p:nvPr/>
        </p:nvSpPr>
        <p:spPr>
          <a:xfrm>
            <a:off x="1255702" y="5000624"/>
            <a:ext cx="1182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Montserrat Alternates Black" panose="00000A00000000000000" pitchFamily="2" charset="0"/>
              </a:rPr>
              <a:t>Sadie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1BEF13-B7DF-EE10-C0B3-5F38442796D3}"/>
              </a:ext>
            </a:extLst>
          </p:cNvPr>
          <p:cNvSpPr txBox="1"/>
          <p:nvPr/>
        </p:nvSpPr>
        <p:spPr>
          <a:xfrm>
            <a:off x="4087167" y="5013126"/>
            <a:ext cx="888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Montserrat Alternates Black" panose="00000A00000000000000" pitchFamily="2" charset="0"/>
              </a:rPr>
              <a:t>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1408AF-B91E-8CDA-0D80-9B5AFEEA2AF1}"/>
              </a:ext>
            </a:extLst>
          </p:cNvPr>
          <p:cNvSpPr txBox="1"/>
          <p:nvPr/>
        </p:nvSpPr>
        <p:spPr>
          <a:xfrm>
            <a:off x="6813222" y="5000624"/>
            <a:ext cx="1182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Montserrat Alternates Black" panose="00000A00000000000000" pitchFamily="2" charset="0"/>
              </a:rPr>
              <a:t>Philip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38C2FD-D051-0C4E-1519-43490F594894}"/>
              </a:ext>
            </a:extLst>
          </p:cNvPr>
          <p:cNvSpPr txBox="1"/>
          <p:nvPr/>
        </p:nvSpPr>
        <p:spPr>
          <a:xfrm>
            <a:off x="9470082" y="5010388"/>
            <a:ext cx="1624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Montserrat Alternates Black" panose="00000A00000000000000" pitchFamily="2" charset="0"/>
              </a:rPr>
              <a:t>Anastasia</a:t>
            </a:r>
          </a:p>
        </p:txBody>
      </p:sp>
    </p:spTree>
    <p:extLst>
      <p:ext uri="{BB962C8B-B14F-4D97-AF65-F5344CB8AC3E}">
        <p14:creationId xmlns:p14="http://schemas.microsoft.com/office/powerpoint/2010/main" val="279018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AB33-CB8B-62A8-9130-859D0C0EE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Montserrat Alternates Black" panose="00000A00000000000000" pitchFamily="2" charset="0"/>
              </a:rPr>
              <a:t>Challenges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263519C-AF37-C42C-6C5F-74D24EF559FC}"/>
              </a:ext>
            </a:extLst>
          </p:cNvPr>
          <p:cNvSpPr/>
          <p:nvPr/>
        </p:nvSpPr>
        <p:spPr>
          <a:xfrm>
            <a:off x="1371600" y="2835592"/>
            <a:ext cx="2428240" cy="59340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Montserrat Alternates Black" panose="00000A00000000000000" pitchFamily="2" charset="0"/>
              </a:rPr>
              <a:t>Roadblocks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51E1C26-1E2E-C65F-39A4-958682313FEF}"/>
              </a:ext>
            </a:extLst>
          </p:cNvPr>
          <p:cNvSpPr/>
          <p:nvPr/>
        </p:nvSpPr>
        <p:spPr>
          <a:xfrm>
            <a:off x="4958080" y="2835592"/>
            <a:ext cx="2428240" cy="59340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Montserrat Alternates Black" panose="00000A00000000000000" pitchFamily="2" charset="0"/>
              </a:rPr>
              <a:t>Vision Conflict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86D8B4-CCA6-DA95-35F6-73E83CA48E5D}"/>
              </a:ext>
            </a:extLst>
          </p:cNvPr>
          <p:cNvSpPr/>
          <p:nvPr/>
        </p:nvSpPr>
        <p:spPr>
          <a:xfrm>
            <a:off x="8392160" y="2835592"/>
            <a:ext cx="2428240" cy="59340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Montserrat Alternates Black" panose="00000A00000000000000" pitchFamily="2" charset="0"/>
              </a:rPr>
              <a:t>Sprint Fatigue</a:t>
            </a:r>
          </a:p>
        </p:txBody>
      </p:sp>
    </p:spTree>
    <p:extLst>
      <p:ext uri="{BB962C8B-B14F-4D97-AF65-F5344CB8AC3E}">
        <p14:creationId xmlns:p14="http://schemas.microsoft.com/office/powerpoint/2010/main" val="2612835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C808-0031-4B59-790B-399927B7E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Montserrat Alternates Black" panose="00000A00000000000000" pitchFamily="2" charset="0"/>
              </a:rPr>
              <a:t>Future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9DFF0-8BBF-1DE1-208D-B4B91F08D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3020" y="1978025"/>
            <a:ext cx="7045960" cy="3924935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rgbClr val="2E4482"/>
                </a:solidFill>
                <a:latin typeface="Montserrat Alternates Black" panose="00000A00000000000000" pitchFamily="2" charset="0"/>
              </a:rPr>
              <a:t>ARIA types/keyboard accessible</a:t>
            </a:r>
          </a:p>
          <a:p>
            <a:endParaRPr lang="en-GB" dirty="0">
              <a:solidFill>
                <a:srgbClr val="7030A0"/>
              </a:solidFill>
              <a:latin typeface="Montserrat Alternates Black" panose="00000A00000000000000" pitchFamily="2" charset="0"/>
            </a:endParaRPr>
          </a:p>
          <a:p>
            <a:r>
              <a:rPr lang="en-GB" dirty="0">
                <a:solidFill>
                  <a:srgbClr val="7030A0"/>
                </a:solidFill>
                <a:latin typeface="Montserrat Alternates Black" panose="00000A00000000000000" pitchFamily="2" charset="0"/>
              </a:rPr>
              <a:t>Different background themes on toggle</a:t>
            </a:r>
          </a:p>
          <a:p>
            <a:pPr marL="0" indent="0">
              <a:buNone/>
            </a:pPr>
            <a:endParaRPr lang="en-GB" dirty="0">
              <a:solidFill>
                <a:srgbClr val="608BB3"/>
              </a:solidFill>
              <a:latin typeface="Montserrat Alternates Black" panose="00000A00000000000000" pitchFamily="2" charset="0"/>
            </a:endParaRPr>
          </a:p>
          <a:p>
            <a:r>
              <a:rPr lang="en-GB" dirty="0">
                <a:solidFill>
                  <a:srgbClr val="608BB3"/>
                </a:solidFill>
                <a:latin typeface="Montserrat Alternates Black" panose="00000A00000000000000" pitchFamily="2" charset="0"/>
              </a:rPr>
              <a:t>Timer functionality so you can set your own time</a:t>
            </a:r>
          </a:p>
          <a:p>
            <a:endParaRPr lang="en-GB" dirty="0">
              <a:solidFill>
                <a:srgbClr val="608BB3"/>
              </a:solidFill>
              <a:latin typeface="Montserrat Alternates Black" panose="00000A00000000000000" pitchFamily="2" charset="0"/>
            </a:endParaRPr>
          </a:p>
          <a:p>
            <a:r>
              <a:rPr lang="en-GB" dirty="0">
                <a:solidFill>
                  <a:srgbClr val="608BB3"/>
                </a:solidFill>
                <a:latin typeface="Montserrat Alternates Black" panose="00000A00000000000000" pitchFamily="2" charset="0"/>
              </a:rPr>
              <a:t>TDD</a:t>
            </a:r>
          </a:p>
          <a:p>
            <a:endParaRPr lang="en-GB" dirty="0">
              <a:latin typeface="Montserrat Alternates Black" panose="00000A00000000000000" pitchFamily="2" charset="0"/>
            </a:endParaRPr>
          </a:p>
          <a:p>
            <a:pPr marL="0" indent="0">
              <a:buNone/>
            </a:pPr>
            <a:endParaRPr lang="en-GB" dirty="0">
              <a:latin typeface="Montserrat Alternates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240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339C-9351-B4E4-57D2-03687DC04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Montserrat Alternates Black" panose="00000A00000000000000" pitchFamily="2" charset="0"/>
              </a:rPr>
              <a:t>Reflections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36FF22-DA1D-03DB-5F97-B7D38B644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810" y="2314734"/>
            <a:ext cx="2339340" cy="236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25E799-207F-D1D1-1197-E8152EA30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74" y="2350294"/>
            <a:ext cx="2377440" cy="23317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A9A826-8131-704A-AF28-314B7A279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55" y="2502694"/>
            <a:ext cx="2346960" cy="2324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4A1B3A-5F0D-498A-14DE-F0345AB7C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320" y="2388394"/>
            <a:ext cx="2308860" cy="22936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4FD944-E473-4102-3D8F-AD43D0100830}"/>
              </a:ext>
            </a:extLst>
          </p:cNvPr>
          <p:cNvSpPr txBox="1"/>
          <p:nvPr/>
        </p:nvSpPr>
        <p:spPr>
          <a:xfrm>
            <a:off x="1255702" y="5000624"/>
            <a:ext cx="1182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Montserrat Alternates Black" panose="00000A00000000000000" pitchFamily="2" charset="0"/>
              </a:rPr>
              <a:t>Sadie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1BEF13-B7DF-EE10-C0B3-5F38442796D3}"/>
              </a:ext>
            </a:extLst>
          </p:cNvPr>
          <p:cNvSpPr txBox="1"/>
          <p:nvPr/>
        </p:nvSpPr>
        <p:spPr>
          <a:xfrm>
            <a:off x="4087167" y="5013126"/>
            <a:ext cx="888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Montserrat Alternates Black" panose="00000A00000000000000" pitchFamily="2" charset="0"/>
              </a:rPr>
              <a:t>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1408AF-B91E-8CDA-0D80-9B5AFEEA2AF1}"/>
              </a:ext>
            </a:extLst>
          </p:cNvPr>
          <p:cNvSpPr txBox="1"/>
          <p:nvPr/>
        </p:nvSpPr>
        <p:spPr>
          <a:xfrm>
            <a:off x="6813222" y="5000624"/>
            <a:ext cx="1182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Montserrat Alternates Black" panose="00000A00000000000000" pitchFamily="2" charset="0"/>
              </a:rPr>
              <a:t>Philip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38C2FD-D051-0C4E-1519-43490F594894}"/>
              </a:ext>
            </a:extLst>
          </p:cNvPr>
          <p:cNvSpPr txBox="1"/>
          <p:nvPr/>
        </p:nvSpPr>
        <p:spPr>
          <a:xfrm>
            <a:off x="9470082" y="5010388"/>
            <a:ext cx="1624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Montserrat Alternates Black" panose="00000A00000000000000" pitchFamily="2" charset="0"/>
              </a:rPr>
              <a:t>Anastasia</a:t>
            </a:r>
          </a:p>
        </p:txBody>
      </p:sp>
    </p:spTree>
    <p:extLst>
      <p:ext uri="{BB962C8B-B14F-4D97-AF65-F5344CB8AC3E}">
        <p14:creationId xmlns:p14="http://schemas.microsoft.com/office/powerpoint/2010/main" val="341211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4DD2C-3A93-D519-65DE-F8CEE9782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20" y="2860357"/>
            <a:ext cx="10515600" cy="1325563"/>
          </a:xfrm>
          <a:effectLst>
            <a:glow rad="533400">
              <a:schemeClr val="accent6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  <a:effectLst>
                  <a:glow rad="127000">
                    <a:srgbClr val="608BB3"/>
                  </a:glow>
                </a:effectLst>
                <a:latin typeface="Montserrat Alternates Black" panose="00000A00000000000000" pitchFamily="2" charset="0"/>
              </a:rPr>
              <a:t>Any </a:t>
            </a:r>
            <a:r>
              <a:rPr lang="en-GB" sz="4800" dirty="0">
                <a:solidFill>
                  <a:schemeClr val="bg1"/>
                </a:solidFill>
                <a:effectLst>
                  <a:glow rad="127000">
                    <a:srgbClr val="608BB3"/>
                  </a:glow>
                </a:effectLst>
                <a:latin typeface="Montserrat Alternates Black" panose="00000A00000000000000" pitchFamily="2" charset="0"/>
              </a:rPr>
              <a:t>Questions</a:t>
            </a:r>
            <a:r>
              <a:rPr lang="en-GB" dirty="0">
                <a:solidFill>
                  <a:schemeClr val="bg1"/>
                </a:solidFill>
                <a:effectLst>
                  <a:glow rad="127000">
                    <a:srgbClr val="608BB3"/>
                  </a:glow>
                </a:effectLst>
                <a:latin typeface="Montserrat Alternates Black" panose="00000A00000000000000" pitchFamily="2" charset="0"/>
              </a:rPr>
              <a:t>?</a:t>
            </a:r>
            <a:endParaRPr lang="en-GB" dirty="0">
              <a:solidFill>
                <a:schemeClr val="bg1"/>
              </a:solidFill>
              <a:latin typeface="Montserrat Alternates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202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A447E-66F2-92B2-1FE8-C62DF0AA1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0985"/>
            <a:ext cx="10515600" cy="1059815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  <a:latin typeface="Montserrat Alternates Black" panose="00000A00000000000000" pitchFamily="2" charset="0"/>
              </a:rPr>
              <a:t>MINDFULLNESS</a:t>
            </a:r>
            <a:r>
              <a:rPr lang="en-GB" dirty="0">
                <a:latin typeface="Montserrat Alternates Black" panose="00000A00000000000000" pitchFamily="2" charset="0"/>
              </a:rPr>
              <a:t> + </a:t>
            </a:r>
            <a:r>
              <a:rPr lang="en-GB" dirty="0">
                <a:solidFill>
                  <a:srgbClr val="C00000"/>
                </a:solidFill>
                <a:latin typeface="Montserrat Alternates Black" panose="00000A00000000000000" pitchFamily="2" charset="0"/>
              </a:rPr>
              <a:t>PRODUCTIVITY</a:t>
            </a:r>
            <a:r>
              <a:rPr lang="en-GB" dirty="0">
                <a:latin typeface="Montserrat Alternates Black" panose="00000A00000000000000" pitchFamily="2" charset="0"/>
              </a:rPr>
              <a:t> =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ontserrat Alternates Black" panose="00000A00000000000000" pitchFamily="2" charset="0"/>
              </a:rPr>
              <a:t>MINDACTIVITY</a:t>
            </a:r>
          </a:p>
        </p:txBody>
      </p:sp>
    </p:spTree>
    <p:extLst>
      <p:ext uri="{BB962C8B-B14F-4D97-AF65-F5344CB8AC3E}">
        <p14:creationId xmlns:p14="http://schemas.microsoft.com/office/powerpoint/2010/main" val="43558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4574-5E22-8856-95C3-435693F7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Montserrat Alternates Black" panose="00000A00000000000000" pitchFamily="2" charset="0"/>
              </a:rPr>
              <a:t>PROBLEM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F39613-ED3A-5ACD-5CDA-6D2211749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1" y="1973867"/>
            <a:ext cx="6772275" cy="41529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19240B-E426-9C42-8A7C-3BD73212DA41}"/>
              </a:ext>
            </a:extLst>
          </p:cNvPr>
          <p:cNvSpPr txBox="1"/>
          <p:nvPr/>
        </p:nvSpPr>
        <p:spPr>
          <a:xfrm>
            <a:off x="7419656" y="1788160"/>
            <a:ext cx="4508183" cy="4504686"/>
          </a:xfrm>
          <a:prstGeom prst="rect">
            <a:avLst/>
          </a:prstGeom>
          <a:noFill/>
        </p:spPr>
        <p:txBody>
          <a:bodyPr wrap="square" tIns="0" bIns="72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Montserrat Alternates Black" panose="00000A00000000000000" pitchFamily="2" charset="0"/>
              </a:rPr>
              <a:t>H</a:t>
            </a:r>
            <a:r>
              <a:rPr lang="en-GB" b="0" i="0" dirty="0">
                <a:solidFill>
                  <a:srgbClr val="000000"/>
                </a:solidFill>
                <a:effectLst/>
                <a:latin typeface="Montserrat Alternates Black" panose="00000A00000000000000" pitchFamily="2" charset="0"/>
              </a:rPr>
              <a:t>ow to enhance the remote experience of a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ontserrat Alternates Black" panose="00000A00000000000000" pitchFamily="2" charset="0"/>
              </a:rPr>
              <a:t>bootcamper</a:t>
            </a:r>
            <a:r>
              <a:rPr lang="en-GB" b="0" i="0" dirty="0">
                <a:solidFill>
                  <a:srgbClr val="000000"/>
                </a:solidFill>
                <a:effectLst/>
                <a:latin typeface="Montserrat Alternates Black" panose="00000A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Montserrat Alternates Black" panose="00000A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Montserrat Alternates Black" panose="00000A00000000000000" pitchFamily="2" charset="0"/>
              </a:rPr>
              <a:t>What can help them with the vast amount of learning?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Montserrat Alternates Black" panose="00000A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Montserrat Alternates Black" panose="00000A00000000000000" pitchFamily="2" charset="0"/>
              </a:rPr>
              <a:t>What do they need?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Montserrat Alternates Black" panose="00000A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Montserrat Alternates Black" panose="00000A00000000000000" pitchFamily="2" charset="0"/>
              </a:rPr>
              <a:t>What problem might they have that your application could solve for them?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000000"/>
              </a:solidFill>
              <a:effectLst/>
              <a:latin typeface="Montserrat Alternates Black" panose="00000A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Montserrat Alternates Black" panose="00000A00000000000000" pitchFamily="2" charset="0"/>
              </a:rPr>
              <a:t>How can you get into the mindset of your user and keep them at the centre of your problem-solving?</a:t>
            </a:r>
            <a:endParaRPr lang="en-GB" dirty="0">
              <a:latin typeface="Montserrat Alternates Black" panose="00000A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3BC9E9-F29B-AA6D-F922-EAB5F967C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703" y="1973867"/>
            <a:ext cx="1133953" cy="113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97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591C6-8EE3-4ED4-2D61-16CF8C939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Montserrat Alternates Black" panose="00000A00000000000000" pitchFamily="2" charset="0"/>
              </a:rPr>
              <a:t>Bootcamp Burnout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28B54B8-0B10-701E-6893-0F2C448BA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5639"/>
            <a:ext cx="5806440" cy="3875799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DD406D-FADB-9970-8329-1D5C93060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134" y="1820345"/>
            <a:ext cx="4106386" cy="410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6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5FD7-164D-6409-2A3C-3DD4A0AE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Montserrat Alternates Black" panose="00000A00000000000000" pitchFamily="2" charset="0"/>
              </a:rPr>
              <a:t>SOLUTION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34F896-ADD4-41F0-5416-092E1BD0D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368" y="1822768"/>
            <a:ext cx="6677263" cy="4451509"/>
          </a:xfrm>
        </p:spPr>
      </p:pic>
    </p:spTree>
    <p:extLst>
      <p:ext uri="{BB962C8B-B14F-4D97-AF65-F5344CB8AC3E}">
        <p14:creationId xmlns:p14="http://schemas.microsoft.com/office/powerpoint/2010/main" val="1062077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FC87-17DF-361A-E55F-4995CFB7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Montserrat Alternates Black" panose="00000A00000000000000" pitchFamily="2" charset="0"/>
              </a:rPr>
              <a:t>JOURNEY</a:t>
            </a:r>
            <a:br>
              <a:rPr lang="en-GB" dirty="0">
                <a:latin typeface="Montserrat Alternates Black" panose="00000A00000000000000" pitchFamily="2" charset="0"/>
              </a:rPr>
            </a:br>
            <a:r>
              <a:rPr lang="en-GB" sz="3600" dirty="0">
                <a:latin typeface="Montserrat Alternates Black" panose="00000A00000000000000" pitchFamily="2" charset="0"/>
              </a:rPr>
              <a:t>IDEATION &amp; RESEARCH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F3D83B-5D52-E396-3A11-470E5BF06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51" y="1957705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3ACF7F-C7B2-B4F0-BABC-2817C3149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06174"/>
            <a:ext cx="5184219" cy="345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7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6815C-BFA3-65E4-34B0-5F0D4325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Montserrat Alternates Black" panose="00000A00000000000000" pitchFamily="2" charset="0"/>
              </a:rPr>
              <a:t>Disney Ideation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8FC7B14-329B-1877-5D41-92615E5AC7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4415347"/>
              </p:ext>
            </p:extLst>
          </p:nvPr>
        </p:nvGraphicFramePr>
        <p:xfrm>
          <a:off x="838200" y="1825625"/>
          <a:ext cx="10515597" cy="3985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64522319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24995210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861236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Montserrat Alternates Black" panose="00000A00000000000000" pitchFamily="2" charset="0"/>
                        </a:rPr>
                        <a:t>Dreamer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Montserrat Alternates Black" panose="00000A00000000000000" pitchFamily="2" charset="0"/>
                        </a:rPr>
                        <a:t>Realist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Montserrat Alternates Black" panose="00000A00000000000000" pitchFamily="2" charset="0"/>
                        </a:rPr>
                        <a:t>Critic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52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0" dirty="0">
                          <a:effectLst/>
                        </a:rPr>
                        <a:t>Organisation Tools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Link to class notes, </a:t>
                      </a:r>
                    </a:p>
                    <a:p>
                      <a:r>
                        <a:rPr lang="en-GB" dirty="0"/>
                        <a:t>link to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 experience with audio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515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Resources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Daily planner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 constraints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10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Timer with gentle affirmations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ARIA 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When in doubt, stretch goal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84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Personal assistant/tutor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Accessibility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More research needed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78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#Istruggletoo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API for affirmations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 experience with animations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059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Blog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Heroku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External API vs Internal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01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To-do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High contrast website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Blog requires more than one 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6021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GB" dirty="0"/>
                        <a:t>Reminder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Nature sounds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Login authentication 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20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Link App to Apple Watch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Mental health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Lack of originality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72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16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86A2-D6AD-8CC9-10AD-8FCFD3D9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Montserrat Alternates Black" panose="00000A00000000000000" pitchFamily="2" charset="0"/>
              </a:rPr>
              <a:t>USER SURVEY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D43A6C-15AC-59F3-D05F-166C1A391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880" y="1470456"/>
            <a:ext cx="8173777" cy="4909707"/>
          </a:xfrm>
        </p:spPr>
      </p:pic>
    </p:spTree>
    <p:extLst>
      <p:ext uri="{BB962C8B-B14F-4D97-AF65-F5344CB8AC3E}">
        <p14:creationId xmlns:p14="http://schemas.microsoft.com/office/powerpoint/2010/main" val="4172204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437</Words>
  <Application>Microsoft Office PowerPoint</Application>
  <PresentationFormat>Widescreen</PresentationFormat>
  <Paragraphs>110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Montserrat Alternates Black</vt:lpstr>
      <vt:lpstr>Office Theme</vt:lpstr>
      <vt:lpstr>team MINDACTIVITY</vt:lpstr>
      <vt:lpstr>Meet the Team</vt:lpstr>
      <vt:lpstr>PowerPoint Presentation</vt:lpstr>
      <vt:lpstr>PROBLEM </vt:lpstr>
      <vt:lpstr>Bootcamp Burnout</vt:lpstr>
      <vt:lpstr>SOLUTION</vt:lpstr>
      <vt:lpstr>JOURNEY IDEATION &amp; RESEARCH</vt:lpstr>
      <vt:lpstr>Disney Ideation</vt:lpstr>
      <vt:lpstr>USER SURVEY</vt:lpstr>
      <vt:lpstr>User Personas</vt:lpstr>
      <vt:lpstr>Colour Palette &amp; Font</vt:lpstr>
      <vt:lpstr>PowerPoint Presentation</vt:lpstr>
      <vt:lpstr>Database Structure</vt:lpstr>
      <vt:lpstr>Component Tree</vt:lpstr>
      <vt:lpstr>Agile Methodology </vt:lpstr>
      <vt:lpstr>Daily Scrum Ceremonies</vt:lpstr>
      <vt:lpstr>Agile</vt:lpstr>
      <vt:lpstr>MoSCoW to MVP</vt:lpstr>
      <vt:lpstr>Tech Stack</vt:lpstr>
      <vt:lpstr>Challenges</vt:lpstr>
      <vt:lpstr>Future Implementations</vt:lpstr>
      <vt:lpstr>Reflections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MINDACTIVITY</dc:title>
  <dc:creator>Anastasia Starostina</dc:creator>
  <cp:lastModifiedBy>Anastasia Starostina</cp:lastModifiedBy>
  <cp:revision>4</cp:revision>
  <dcterms:created xsi:type="dcterms:W3CDTF">2022-06-23T21:49:20Z</dcterms:created>
  <dcterms:modified xsi:type="dcterms:W3CDTF">2022-06-24T10:09:57Z</dcterms:modified>
</cp:coreProperties>
</file>